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10340FDF-B15C-4CFF-B487-146F9B98A252}" v="28" dt="2021-08-10T21:47:37.589"/>
    <p1510:client id="{7FB42E05-DEC9-4126-B474-47B35F363E13}" v="30" dt="2021-07-12T20:25:12.855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19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1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url.cc/8Wxqx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Go2Am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rQO5v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VjbLq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xOV78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g0XakV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url.cc/7ezRY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url.cc/AKvdW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Terry Chen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2022/3/22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491607"/>
            <a:ext cx="10265851" cy="3014296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 data using API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API again targeting another endpoint to gather specific data for each ID number.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Sampling data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Filtering/Sampling the data to remove Falcon 1 launches.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 with Nulls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Replacing the NULL values inside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by mean.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AFE6C58-3B7F-4516-97DC-C973C974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532" y="1397292"/>
            <a:ext cx="5132577" cy="196910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1F0F65C-4BA2-4487-B891-944CEE7D5935}"/>
              </a:ext>
            </a:extLst>
          </p:cNvPr>
          <p:cNvSpPr txBox="1">
            <a:spLocks/>
          </p:cNvSpPr>
          <p:nvPr/>
        </p:nvSpPr>
        <p:spPr>
          <a:xfrm>
            <a:off x="0" y="6462469"/>
            <a:ext cx="2091559" cy="4009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View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visualizing correlation between variables.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visualizing success rate by category.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visualizing success rate by time.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D4D2C57-DBA3-41AA-AD40-82ECC038F736}"/>
              </a:ext>
            </a:extLst>
          </p:cNvPr>
          <p:cNvSpPr txBox="1">
            <a:spLocks/>
          </p:cNvSpPr>
          <p:nvPr/>
        </p:nvSpPr>
        <p:spPr>
          <a:xfrm>
            <a:off x="0" y="6462469"/>
            <a:ext cx="2091559" cy="4009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SQL queries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total number of successful and failure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Etc.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2524EA-1C5C-4919-B1DE-C7A466DBD482}"/>
              </a:ext>
            </a:extLst>
          </p:cNvPr>
          <p:cNvSpPr txBox="1">
            <a:spLocks/>
          </p:cNvSpPr>
          <p:nvPr/>
        </p:nvSpPr>
        <p:spPr>
          <a:xfrm>
            <a:off x="0" y="6462469"/>
            <a:ext cx="2091559" cy="4009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Interactive Map with Folium to: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each site's location on a map using site's latitude and longitude coordinates.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25BBCD1-920D-44D3-A924-10EE50069D3B}"/>
              </a:ext>
            </a:extLst>
          </p:cNvPr>
          <p:cNvSpPr txBox="1">
            <a:spLocks/>
          </p:cNvSpPr>
          <p:nvPr/>
        </p:nvSpPr>
        <p:spPr>
          <a:xfrm>
            <a:off x="0" y="6462469"/>
            <a:ext cx="2091559" cy="4009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Visualizing the success rate.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TW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Visualizing the correlation between Payload Mass and success, with different Booster Version Category.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Interaction with Payload Mass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easier to view results under different conditions.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5DE021F-5F58-4B87-B446-ACB6DE2DA993}"/>
              </a:ext>
            </a:extLst>
          </p:cNvPr>
          <p:cNvSpPr txBox="1">
            <a:spLocks/>
          </p:cNvSpPr>
          <p:nvPr/>
        </p:nvSpPr>
        <p:spPr>
          <a:xfrm>
            <a:off x="0" y="6462469"/>
            <a:ext cx="2091559" cy="4009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Logistic regression, KNN, Decision tree and SVM.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hyperparameters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Evaluating performance with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Viewing test set result by plotting confusion matrix.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4A108C-3A72-42B8-8CE5-C9F39D1E9B65}"/>
              </a:ext>
            </a:extLst>
          </p:cNvPr>
          <p:cNvSpPr txBox="1">
            <a:spLocks/>
          </p:cNvSpPr>
          <p:nvPr/>
        </p:nvSpPr>
        <p:spPr>
          <a:xfrm>
            <a:off x="0" y="6462469"/>
            <a:ext cx="2091559" cy="4009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View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236778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Basic correlations between variables, better understanding for choosing features.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models have similar results, since the dataset is too small.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09330E-0D2E-41E3-BA9B-48A478AC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289" y="2921468"/>
            <a:ext cx="4288221" cy="23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44820F-69C1-4B8F-BA0D-2879F0224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2781"/>
            <a:ext cx="12192000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1469C5-E991-420B-ADC4-7A3CEA1CE690}"/>
              </a:ext>
            </a:extLst>
          </p:cNvPr>
          <p:cNvSpPr txBox="1">
            <a:spLocks/>
          </p:cNvSpPr>
          <p:nvPr/>
        </p:nvSpPr>
        <p:spPr>
          <a:xfrm>
            <a:off x="770011" y="4507143"/>
            <a:ext cx="10687961" cy="14039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Observing Flight Number Vs. Launch Site scatter point chart you will find for most of the events occur at the CCAFS-SLC-40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after Flight Number greater than 40.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771F8C-3F36-414E-99F4-AB7D9BED5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0209"/>
            <a:ext cx="12192000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7727D3-A665-414F-BEA5-27B241256C3F}"/>
              </a:ext>
            </a:extLst>
          </p:cNvPr>
          <p:cNvSpPr txBox="1">
            <a:spLocks/>
          </p:cNvSpPr>
          <p:nvPr/>
        </p:nvSpPr>
        <p:spPr>
          <a:xfrm>
            <a:off x="770011" y="4507143"/>
            <a:ext cx="10687961" cy="14039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Observing Payload Vs. Launch Site scatter point chart you will find for the VAFB-SLC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rockets launched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heavypayload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mass(greater than 10000).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2B90D3-0BBE-4FC9-8AB5-4F874D30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300" y="1789527"/>
            <a:ext cx="6174311" cy="423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72C5C6-0989-4971-B7F8-360A880991F7}"/>
              </a:ext>
            </a:extLst>
          </p:cNvPr>
          <p:cNvSpPr txBox="1">
            <a:spLocks/>
          </p:cNvSpPr>
          <p:nvPr/>
        </p:nvSpPr>
        <p:spPr>
          <a:xfrm>
            <a:off x="770011" y="2491496"/>
            <a:ext cx="4537713" cy="14039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the success rate of 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 the success rate of 100%.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A38D88-013E-4027-AEB0-A137A9DB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7961"/>
            <a:ext cx="12192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DC660-4A33-42ED-B890-BE38BE0F10C6}"/>
              </a:ext>
            </a:extLst>
          </p:cNvPr>
          <p:cNvSpPr txBox="1">
            <a:spLocks/>
          </p:cNvSpPr>
          <p:nvPr/>
        </p:nvSpPr>
        <p:spPr>
          <a:xfrm>
            <a:off x="770011" y="4507143"/>
            <a:ext cx="10687961" cy="14039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appears related to the number of flights; on the other hand, there seems to be no relationship between flight number when in GTO orbit.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FB079D-1CB3-4F70-BDD9-84D17C538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4451"/>
            <a:ext cx="12192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16F2CE-0540-456C-B767-196CA1EB99E3}"/>
              </a:ext>
            </a:extLst>
          </p:cNvPr>
          <p:cNvSpPr txBox="1">
            <a:spLocks/>
          </p:cNvSpPr>
          <p:nvPr/>
        </p:nvSpPr>
        <p:spPr>
          <a:xfrm>
            <a:off x="770011" y="4507143"/>
            <a:ext cx="10687961" cy="14039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239956"/>
            <a:ext cx="4537713" cy="14039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since 2013 kept increasing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 in 2018.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73959F8-A144-48A6-95EF-707D1DF8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052" y="2239956"/>
            <a:ext cx="5307559" cy="364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unique names for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Perhap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CCAFS LC-40 is typo of CCAFS SLC-40, or the old name of it.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87997"/>
            <a:ext cx="9745589" cy="16313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outcomes were all fail with the first five records.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9C8BB7-84F0-42FA-B620-C3A9C9BC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863"/>
            <a:ext cx="12192000" cy="30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 is 45596.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by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 is 2928.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Calculation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first successful landing outcome on ground pad is 2015-12-22.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years after the first attempt at 2010-04-06.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B1021.2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FT B1031.2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 (in flight): 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Success: 99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(payload status unclear):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5532"/>
            <a:ext cx="10119000" cy="47638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data wrangling, we can first filter out the data we don’t need and do some feature engineer before we start to explore 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EDA and Interactive analytics, we can get basic correlations between variables, better understanding of data and easier for choosing features.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results, most of the models have similar results, since the dataset is too small.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2468"/>
            <a:ext cx="10370956" cy="523415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mass with 15600 kg: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B1056.4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B1048.5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B1060.2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B1058.3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B1051.6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B1060.3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B5 B1049.7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v1.1 B1012, 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v1.1 B1015, CCAFS 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0CFF63-5C8E-40BF-8621-BA155D43C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129876"/>
              </p:ext>
            </p:extLst>
          </p:nvPr>
        </p:nvGraphicFramePr>
        <p:xfrm>
          <a:off x="1578804" y="3089651"/>
          <a:ext cx="812799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75835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2797620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85637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Landing 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event_count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15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905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45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759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38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417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84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62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dirty="0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282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671068"/>
            <a:ext cx="9745589" cy="7090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in very close proximity to the coast.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Marking all launch sites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41B8E28-C652-4F9F-BD80-5534462C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43" y="1334713"/>
            <a:ext cx="8252114" cy="41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861651"/>
            <a:ext cx="9745589" cy="7294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 launches occur at Florida.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Marking the success/failed launches for each site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42FC79-4115-45DD-9C82-8A836A96D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25" y="1353051"/>
            <a:ext cx="8714772" cy="42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65957"/>
            <a:ext cx="10066156" cy="12612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KSC-LC-39A has the most successful launch (41.7%).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Combining CCAFS-LC-40 and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CCAFS-SLC-40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the same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launch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all sites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A360496-FB8D-434F-9EED-1000AE6C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4" y="1375608"/>
            <a:ext cx="8254912" cy="364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6" y="5192308"/>
            <a:ext cx="10551583" cy="14367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KSC-LC-39A has 76.9% success rate.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TW" dirty="0">
                <a:solidFill>
                  <a:srgbClr val="0B49CB"/>
                </a:solidFill>
                <a:latin typeface="Abadi"/>
              </a:rPr>
              <a:t>Pie chart for KSC-LC-39A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AD82F2B-4F5D-4315-B219-FD5E9FE8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04" y="1340499"/>
            <a:ext cx="8460828" cy="359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17381"/>
            <a:ext cx="10414662" cy="12885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of the 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 are FT 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 P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ayload greater than 5000.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of the outcome fails for Payload greater than 5500, success for Payload less than 5500.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TW" dirty="0">
                <a:solidFill>
                  <a:srgbClr val="0B49CB"/>
                </a:solidFill>
                <a:latin typeface="Abadi"/>
              </a:rPr>
              <a:t>Scatter plot for KSC-LC-39A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BCC21E0-B79D-4C0D-B961-6ED261449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956" y="1342979"/>
            <a:ext cx="8714772" cy="36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44716"/>
            <a:ext cx="10140227" cy="4574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accomplishments include: Sending spacecraft to the International Space Station. </a:t>
            </a:r>
            <a:r>
              <a:rPr lang="en-US" altLang="zh-TW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Starlink</a:t>
            </a: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 satellite internet constellation providing satellite Internet access. Sending manned missions to Space. </a:t>
            </a:r>
          </a:p>
          <a:p>
            <a:pPr>
              <a:spcBef>
                <a:spcPts val="1400"/>
              </a:spcBef>
            </a:pPr>
            <a:r>
              <a:rPr lang="en-US" altLang="zh-TW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reason SpaceX can do this is the rocket launches are relatively inexpensive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upwards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if we can determine if the first stage will land, we can determine the cost of a launch. 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rgbClr val="FF0000"/>
                </a:solidFill>
                <a:latin typeface="Abadi" panose="020B0604020104020204" pitchFamily="34" charset="0"/>
              </a:rPr>
              <a:t>What features determine the first stage will success (</a:t>
            </a:r>
            <a:r>
              <a:rPr lang="en-US" altLang="zh-TW" sz="2200" b="1" dirty="0">
                <a:solidFill>
                  <a:srgbClr val="FF0000"/>
                </a:solidFill>
                <a:latin typeface="Abadi" panose="020B0604020104020204" pitchFamily="34" charset="0"/>
              </a:rPr>
              <a:t>land</a:t>
            </a:r>
            <a:r>
              <a:rPr lang="en-US" sz="2200" b="1" dirty="0">
                <a:solidFill>
                  <a:srgbClr val="FF0000"/>
                </a:solidFill>
                <a:latin typeface="Abadi" panose="020B0604020104020204" pitchFamily="34" charset="0"/>
              </a:rPr>
              <a:t>) or not?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2AB3A17-1585-4E6D-9D7F-A72DEF7A9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827326"/>
              </p:ext>
            </p:extLst>
          </p:nvPr>
        </p:nvGraphicFramePr>
        <p:xfrm>
          <a:off x="1555156" y="2727922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2271020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193603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256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Train 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Test Accuracy</a:t>
                      </a:r>
                      <a:endParaRPr lang="zh-TW" altLang="en-US" dirty="0"/>
                    </a:p>
                  </a:txBody>
                  <a:tcP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28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KNN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0.848</a:t>
                      </a:r>
                      <a:endParaRPr lang="zh-TW" altLang="en-US" dirty="0"/>
                    </a:p>
                  </a:txBody>
                  <a:tcPr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0.833</a:t>
                      </a:r>
                      <a:endParaRPr lang="zh-TW" altLang="en-US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03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SVM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0.848</a:t>
                      </a:r>
                      <a:endParaRPr lang="zh-TW" altLang="en-US" dirty="0"/>
                    </a:p>
                  </a:txBody>
                  <a:tcPr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0.833</a:t>
                      </a:r>
                      <a:endParaRPr lang="zh-TW" altLang="en-US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Decision tree</a:t>
                      </a:r>
                      <a:endParaRPr lang="zh-TW" altLang="en-US" dirty="0"/>
                    </a:p>
                  </a:txBody>
                  <a:tcPr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0.889</a:t>
                      </a:r>
                      <a:endParaRPr lang="zh-TW" altLang="en-US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0.778</a:t>
                      </a:r>
                      <a:endParaRPr lang="zh-TW" altLang="en-US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30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Logistic regression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0.846</a:t>
                      </a:r>
                      <a:endParaRPr lang="zh-TW" altLang="en-US" dirty="0"/>
                    </a:p>
                  </a:txBody>
                  <a:tcPr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0.833</a:t>
                      </a:r>
                      <a:endParaRPr lang="zh-TW" altLang="en-US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49388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57C29424-A9E2-4125-9843-51B326AD1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181" y="3689969"/>
            <a:ext cx="537002" cy="5370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0189FB7-257B-4DD3-BD05-3CF5DBA5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01" y="4082813"/>
            <a:ext cx="537002" cy="537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49470EF-A43C-4192-9065-BCE64F9C6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01" y="3305367"/>
            <a:ext cx="537002" cy="537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3DC1E00-654C-4438-BEE9-60C425249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01" y="2948990"/>
            <a:ext cx="537002" cy="5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KNN, Logistic regression and SVM got the same confusion matrix.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of the models suffer from FP.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32EDD7-8F9B-4258-8A95-F1E1127C1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43" y="2897052"/>
            <a:ext cx="4571428" cy="3530159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F578572-3AC7-4216-B6D5-8E86C5008059}"/>
              </a:ext>
            </a:extLst>
          </p:cNvPr>
          <p:cNvSpPr/>
          <p:nvPr/>
        </p:nvSpPr>
        <p:spPr>
          <a:xfrm>
            <a:off x="7841374" y="3106600"/>
            <a:ext cx="1713186" cy="155553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2381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is overfitted since high train accuracy with relative low test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of the model got similar results, since </a:t>
            </a:r>
            <a:r>
              <a:rPr lang="en-US" altLang="zh-TW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since the dataset is too small.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such small dataset, how the training set and test set split highly affect the final result.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collect data through: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DBFF06-CC32-4A82-A4E9-DDEF009E5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62501"/>
            <a:ext cx="4145839" cy="27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5143974"/>
            <a:ext cx="9983896" cy="1283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REST API endpoints, or URL, starts with api.spacexdata.com/v4/, with different end points, for example: /capsules and /cores.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be working with the endpoint api.spacexdata.com/v4/launches/past.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56066E-1E89-49AB-AA12-87B26E974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7" y="1338678"/>
            <a:ext cx="7467359" cy="372730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90994C-3C7D-468F-87B8-989D06DA4E46}"/>
              </a:ext>
            </a:extLst>
          </p:cNvPr>
          <p:cNvSpPr txBox="1">
            <a:spLocks/>
          </p:cNvSpPr>
          <p:nvPr/>
        </p:nvSpPr>
        <p:spPr>
          <a:xfrm>
            <a:off x="0" y="6462469"/>
            <a:ext cx="2091559" cy="4009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View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5339255"/>
            <a:ext cx="9976817" cy="116664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Python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 to web scrape some HTML tables that contain valuable Falcon 9 launch records from Wiki pages.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BE5E04-072E-4046-B871-F4F53643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5" y="1392499"/>
            <a:ext cx="7801176" cy="366607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F2E216-A08B-4FB1-AC16-92AC67480B02}"/>
              </a:ext>
            </a:extLst>
          </p:cNvPr>
          <p:cNvSpPr txBox="1">
            <a:spLocks/>
          </p:cNvSpPr>
          <p:nvPr/>
        </p:nvSpPr>
        <p:spPr>
          <a:xfrm>
            <a:off x="0" y="6462469"/>
            <a:ext cx="2091559" cy="4009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View on GitHub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f80a141d-92ca-4d3d-9308-f7e7b1d44ce8"/>
    <ds:schemaRef ds:uri="http://purl.org/dc/dcmitype/"/>
    <ds:schemaRef ds:uri="http://schemas.microsoft.com/office/2006/documentManagement/types"/>
    <ds:schemaRef ds:uri="155be751-a274-42e8-93fb-f39d3b9bccc8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1505</Words>
  <Application>Microsoft Office PowerPoint</Application>
  <PresentationFormat>寬螢幕</PresentationFormat>
  <Paragraphs>273</Paragraphs>
  <Slides>44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3" baseType="lpstr">
      <vt:lpstr>IBM Plex Mono SemiBold</vt:lpstr>
      <vt:lpstr>IBM Plex Mono Text</vt:lpstr>
      <vt:lpstr>SF Pro</vt:lpstr>
      <vt:lpstr>新細明體</vt:lpstr>
      <vt:lpstr>Abadi</vt:lpstr>
      <vt:lpstr>Arial</vt:lpstr>
      <vt:lpstr>Calibri</vt:lpstr>
      <vt:lpstr>Calibri Light</vt:lpstr>
      <vt:lpstr>Custom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泰熒 陳</cp:lastModifiedBy>
  <cp:revision>221</cp:revision>
  <dcterms:created xsi:type="dcterms:W3CDTF">2021-04-29T18:58:34Z</dcterms:created>
  <dcterms:modified xsi:type="dcterms:W3CDTF">2022-03-22T09:21:37Z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